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  <p:sldMasterId id="2147483688" r:id="rId6"/>
  </p:sldMasterIdLst>
  <p:notesMasterIdLst>
    <p:notesMasterId r:id="rId27"/>
  </p:notesMasterIdLst>
  <p:handoutMasterIdLst>
    <p:handoutMasterId r:id="rId28"/>
  </p:handoutMasterIdLst>
  <p:sldIdLst>
    <p:sldId id="440" r:id="rId7"/>
    <p:sldId id="425" r:id="rId8"/>
    <p:sldId id="356" r:id="rId9"/>
    <p:sldId id="428" r:id="rId10"/>
    <p:sldId id="422" r:id="rId11"/>
    <p:sldId id="394" r:id="rId12"/>
    <p:sldId id="325" r:id="rId13"/>
    <p:sldId id="326" r:id="rId14"/>
    <p:sldId id="419" r:id="rId15"/>
    <p:sldId id="396" r:id="rId16"/>
    <p:sldId id="395" r:id="rId17"/>
    <p:sldId id="454" r:id="rId18"/>
    <p:sldId id="381" r:id="rId19"/>
    <p:sldId id="449" r:id="rId20"/>
    <p:sldId id="416" r:id="rId21"/>
    <p:sldId id="450" r:id="rId22"/>
    <p:sldId id="451" r:id="rId23"/>
    <p:sldId id="412" r:id="rId24"/>
    <p:sldId id="452" r:id="rId25"/>
    <p:sldId id="453" r:id="rId26"/>
  </p:sldIdLst>
  <p:sldSz cx="12192000" cy="6858000"/>
  <p:notesSz cx="6805613" cy="9944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BFFF"/>
    <a:srgbClr val="CC0000"/>
    <a:srgbClr val="558ED5"/>
    <a:srgbClr val="E03559"/>
    <a:srgbClr val="FA8612"/>
    <a:srgbClr val="ED7905"/>
    <a:srgbClr val="F2B300"/>
    <a:srgbClr val="66CCFF"/>
    <a:srgbClr val="CC99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Destaqu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5501" autoAdjust="0"/>
  </p:normalViewPr>
  <p:slideViewPr>
    <p:cSldViewPr>
      <p:cViewPr varScale="1">
        <p:scale>
          <a:sx n="68" d="100"/>
          <a:sy n="68" d="100"/>
        </p:scale>
        <p:origin x="-642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b-A\Arquivo%20EPJ\RELATORIOS_ESTAT&#205;STICAS\GRAFICOS%20evolutivos_Estatistica_Relatorios\Estatisticas_relatorios_2013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Evolucao_inscrições!$A$3</c:f>
              <c:strCache>
                <c:ptCount val="1"/>
                <c:pt idx="0">
                  <c:v>2001-2002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Evolucao_inscrições!$B$3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7A-4677-A40A-1424F0ABAB07}"/>
            </c:ext>
          </c:extLst>
        </c:ser>
        <c:ser>
          <c:idx val="1"/>
          <c:order val="1"/>
          <c:tx>
            <c:strRef>
              <c:f>Evolucao_inscrições!$A$4</c:f>
              <c:strCache>
                <c:ptCount val="1"/>
                <c:pt idx="0">
                  <c:v>2002-2003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Evolucao_inscrições!$B$4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7A-4677-A40A-1424F0ABAB07}"/>
            </c:ext>
          </c:extLst>
        </c:ser>
        <c:ser>
          <c:idx val="2"/>
          <c:order val="2"/>
          <c:tx>
            <c:strRef>
              <c:f>Evolucao_inscrições!$A$5</c:f>
              <c:strCache>
                <c:ptCount val="1"/>
                <c:pt idx="0">
                  <c:v>2003-2004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Evolucao_inscrições!$B$5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7A-4677-A40A-1424F0ABAB07}"/>
            </c:ext>
          </c:extLst>
        </c:ser>
        <c:ser>
          <c:idx val="3"/>
          <c:order val="3"/>
          <c:tx>
            <c:strRef>
              <c:f>Evolucao_inscrições!$A$6</c:f>
              <c:strCache>
                <c:ptCount val="1"/>
                <c:pt idx="0">
                  <c:v>2004-2005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Evolucao_inscrições!$B$6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7A-4677-A40A-1424F0ABAB07}"/>
            </c:ext>
          </c:extLst>
        </c:ser>
        <c:ser>
          <c:idx val="4"/>
          <c:order val="4"/>
          <c:tx>
            <c:strRef>
              <c:f>Evolucao_inscrições!$A$7</c:f>
              <c:strCache>
                <c:ptCount val="1"/>
                <c:pt idx="0">
                  <c:v>2005-2006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Evolucao_inscrições!$B$7</c:f>
              <c:numCache>
                <c:formatCode>General</c:formatCode>
                <c:ptCount val="1"/>
                <c:pt idx="0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7A-4677-A40A-1424F0ABAB07}"/>
            </c:ext>
          </c:extLst>
        </c:ser>
        <c:ser>
          <c:idx val="5"/>
          <c:order val="5"/>
          <c:tx>
            <c:strRef>
              <c:f>Evolucao_inscrições!$A$8</c:f>
              <c:strCache>
                <c:ptCount val="1"/>
                <c:pt idx="0">
                  <c:v>2006-2007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Evolucao_inscrições!$B$8</c:f>
              <c:numCache>
                <c:formatCode>General</c:formatCode>
                <c:ptCount val="1"/>
                <c:pt idx="0">
                  <c:v>370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7A-4677-A40A-1424F0ABAB07}"/>
            </c:ext>
          </c:extLst>
        </c:ser>
        <c:ser>
          <c:idx val="6"/>
          <c:order val="6"/>
          <c:tx>
            <c:strRef>
              <c:f>Evolucao_inscrições!$A$9</c:f>
              <c:strCache>
                <c:ptCount val="1"/>
                <c:pt idx="0">
                  <c:v>2007-2008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Evolucao_inscrições!$B$9</c:f>
              <c:numCache>
                <c:formatCode>General</c:formatCode>
                <c:ptCount val="1"/>
                <c:pt idx="0">
                  <c:v>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27A-4677-A40A-1424F0ABAB07}"/>
            </c:ext>
          </c:extLst>
        </c:ser>
        <c:ser>
          <c:idx val="7"/>
          <c:order val="7"/>
          <c:tx>
            <c:strRef>
              <c:f>Evolucao_inscrições!$A$10</c:f>
              <c:strCache>
                <c:ptCount val="1"/>
                <c:pt idx="0">
                  <c:v>2008-2009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Evolucao_inscrições!$B$10</c:f>
              <c:numCache>
                <c:formatCode>General</c:formatCode>
                <c:ptCount val="1"/>
                <c:pt idx="0">
                  <c:v>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27A-4677-A40A-1424F0ABAB07}"/>
            </c:ext>
          </c:extLst>
        </c:ser>
        <c:ser>
          <c:idx val="8"/>
          <c:order val="8"/>
          <c:tx>
            <c:strRef>
              <c:f>Evolucao_inscrições!$A$11</c:f>
              <c:strCache>
                <c:ptCount val="1"/>
                <c:pt idx="0">
                  <c:v>2009-2010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Evolucao_inscrições!$B$11</c:f>
              <c:numCache>
                <c:formatCode>General</c:formatCode>
                <c:ptCount val="1"/>
                <c:pt idx="0">
                  <c:v>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27A-4677-A40A-1424F0ABAB07}"/>
            </c:ext>
          </c:extLst>
        </c:ser>
        <c:ser>
          <c:idx val="9"/>
          <c:order val="9"/>
          <c:tx>
            <c:strRef>
              <c:f>Evolucao_inscrições!$A$12</c:f>
              <c:strCache>
                <c:ptCount val="1"/>
                <c:pt idx="0">
                  <c:v>2010-2011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Evolucao_inscrições!$B$12</c:f>
              <c:numCache>
                <c:formatCode>General</c:formatCode>
                <c:ptCount val="1"/>
                <c:pt idx="0">
                  <c:v>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27A-4677-A40A-1424F0ABAB07}"/>
            </c:ext>
          </c:extLst>
        </c:ser>
        <c:ser>
          <c:idx val="10"/>
          <c:order val="10"/>
          <c:tx>
            <c:strRef>
              <c:f>Evolucao_inscrições!$A$13</c:f>
              <c:strCache>
                <c:ptCount val="1"/>
                <c:pt idx="0">
                  <c:v>2011-2012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Evolucao_inscrições!$B$13</c:f>
              <c:numCache>
                <c:formatCode>General</c:formatCode>
                <c:ptCount val="1"/>
                <c:pt idx="0">
                  <c:v>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27A-4677-A40A-1424F0ABAB07}"/>
            </c:ext>
          </c:extLst>
        </c:ser>
        <c:ser>
          <c:idx val="11"/>
          <c:order val="11"/>
          <c:tx>
            <c:strRef>
              <c:f>Evolucao_inscrições!$A$14</c:f>
              <c:strCache>
                <c:ptCount val="1"/>
                <c:pt idx="0">
                  <c:v>2012-2013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Evolucao_inscrições!$B$14</c:f>
              <c:numCache>
                <c:formatCode>General</c:formatCode>
                <c:ptCount val="1"/>
                <c:pt idx="0">
                  <c:v>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27A-4677-A40A-1424F0ABAB07}"/>
            </c:ext>
          </c:extLst>
        </c:ser>
        <c:ser>
          <c:idx val="12"/>
          <c:order val="12"/>
          <c:tx>
            <c:strRef>
              <c:f>Evolucao_inscrições!$A$15</c:f>
              <c:strCache>
                <c:ptCount val="1"/>
                <c:pt idx="0">
                  <c:v>2013-2014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Evolucao_inscrições!$B$15</c:f>
              <c:numCache>
                <c:formatCode>General</c:formatCode>
                <c:ptCount val="1"/>
                <c:pt idx="0">
                  <c:v>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27A-4677-A40A-1424F0ABAB07}"/>
            </c:ext>
          </c:extLst>
        </c:ser>
        <c:ser>
          <c:idx val="13"/>
          <c:order val="13"/>
          <c:tx>
            <c:strRef>
              <c:f>Evolucao_inscrições!$A$16</c:f>
              <c:strCache>
                <c:ptCount val="1"/>
                <c:pt idx="0">
                  <c:v>2014-2015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2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2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Evolucao_inscrições!$B$16</c:f>
              <c:numCache>
                <c:formatCode>General</c:formatCode>
                <c:ptCount val="1"/>
                <c:pt idx="0">
                  <c:v>790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27A-4677-A40A-1424F0ABAB07}"/>
            </c:ext>
          </c:extLst>
        </c:ser>
        <c:ser>
          <c:idx val="14"/>
          <c:order val="14"/>
          <c:tx>
            <c:strRef>
              <c:f>Evolucao_inscrições!$A$17</c:f>
              <c:strCache>
                <c:ptCount val="1"/>
                <c:pt idx="0">
                  <c:v>2015-2016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Evolucao_inscrições!$B$17</c:f>
              <c:numCache>
                <c:formatCode>General</c:formatCode>
                <c:ptCount val="1"/>
                <c:pt idx="0">
                  <c:v>937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27A-4677-A40A-1424F0ABAB07}"/>
            </c:ext>
          </c:extLst>
        </c:ser>
        <c:ser>
          <c:idx val="15"/>
          <c:order val="15"/>
          <c:tx>
            <c:strRef>
              <c:f>Evolucao_inscrições!$A$18</c:f>
              <c:strCache>
                <c:ptCount val="1"/>
                <c:pt idx="0">
                  <c:v>2016-2017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4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4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Evolucao_inscrições!$B$18</c:f>
              <c:numCache>
                <c:formatCode>General</c:formatCode>
                <c:ptCount val="1"/>
                <c:pt idx="0">
                  <c:v>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27A-4677-A40A-1424F0ABAB07}"/>
            </c:ext>
          </c:extLst>
        </c:ser>
        <c:ser>
          <c:idx val="16"/>
          <c:order val="16"/>
          <c:tx>
            <c:strRef>
              <c:f>Evolucao_inscrições!$A$19</c:f>
              <c:strCache>
                <c:ptCount val="1"/>
                <c:pt idx="0">
                  <c:v>2017-2018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5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5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Evolucao_inscrições!$B$19</c:f>
              <c:numCache>
                <c:formatCode>General</c:formatCode>
                <c:ptCount val="1"/>
                <c:pt idx="0">
                  <c:v>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27A-4677-A40A-1424F0ABAB07}"/>
            </c:ext>
          </c:extLst>
        </c:ser>
        <c:ser>
          <c:idx val="17"/>
          <c:order val="17"/>
          <c:tx>
            <c:strRef>
              <c:f>Evolucao_inscrições!$A$20</c:f>
              <c:strCache>
                <c:ptCount val="1"/>
                <c:pt idx="0">
                  <c:v>2018-2019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6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6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Evolucao_inscrições!$B$20</c:f>
              <c:numCache>
                <c:formatCode>General</c:formatCode>
                <c:ptCount val="1"/>
                <c:pt idx="0">
                  <c:v>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27A-4677-A40A-1424F0ABAB07}"/>
            </c:ext>
          </c:extLst>
        </c:ser>
        <c:ser>
          <c:idx val="18"/>
          <c:order val="18"/>
          <c:tx>
            <c:strRef>
              <c:f>Evolucao_inscrições!$A$21</c:f>
              <c:strCache>
                <c:ptCount val="1"/>
                <c:pt idx="0">
                  <c:v>2019/2021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Evolucao_inscrições!$B$21</c:f>
              <c:numCache>
                <c:formatCode>General</c:formatCode>
                <c:ptCount val="1"/>
                <c:pt idx="0">
                  <c:v>1009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27A-4677-A40A-1424F0ABAB07}"/>
            </c:ext>
          </c:extLst>
        </c:ser>
        <c:ser>
          <c:idx val="19"/>
          <c:order val="19"/>
          <c:tx>
            <c:strRef>
              <c:f>Evolucao_inscrições!$A$22</c:f>
              <c:strCache>
                <c:ptCount val="1"/>
                <c:pt idx="0">
                  <c:v>2021/2022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shade val="51000"/>
                    <a:satMod val="130000"/>
                  </a:schemeClr>
                </a:gs>
                <a:gs pos="80000">
                  <a:schemeClr val="accent2">
                    <a:lumMod val="80000"/>
                    <a:shade val="93000"/>
                    <a:satMod val="130000"/>
                  </a:schemeClr>
                </a:gs>
                <a:gs pos="100000">
                  <a:schemeClr val="accent2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7014E2-0E04-4D79-B9DA-C9F391CFDA7F}" type="VALUE">
                      <a:rPr lang="en-US" sz="1100" b="1">
                        <a:solidFill>
                          <a:srgbClr val="C00000"/>
                        </a:solidFill>
                      </a:rPr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pt-PT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51F-4AC6-9F1E-48D0BCF41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Evolucao_inscrições!$B$22</c:f>
              <c:numCache>
                <c:formatCode>General</c:formatCode>
                <c:ptCount val="1"/>
                <c:pt idx="0">
                  <c:v>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F27A-4677-A40A-1424F0ABAB07}"/>
            </c:ext>
          </c:extLst>
        </c:ser>
        <c:dLbls>
          <c:showVal val="1"/>
        </c:dLbls>
        <c:gapWidth val="100"/>
        <c:overlap val="-24"/>
        <c:axId val="81229696"/>
        <c:axId val="81231232"/>
      </c:barChart>
      <c:catAx>
        <c:axId val="81229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81231232"/>
        <c:crosses val="autoZero"/>
        <c:auto val="1"/>
        <c:lblAlgn val="ctr"/>
        <c:lblOffset val="100"/>
      </c:catAx>
      <c:valAx>
        <c:axId val="812312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22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5EEDA-626C-4526-A6C8-9227F7EF836E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39653-D6A8-4BD5-93C9-2B653C8BB35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37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8655F9A1-CAC9-470C-B6AA-B08B6DE12D0B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9621C279-CB82-4F26-BD52-2A63BDE9BA5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5426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1C279-CB82-4F26-BD52-2A63BDE9BA5A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7619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1C279-CB82-4F26-BD52-2A63BDE9BA5A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9528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9E3282D-9EB4-4AB3-8211-2311D9A96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54" y="0"/>
            <a:ext cx="12162646" cy="1211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5980F-6531-4825-B20D-B80B1BB9B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051B3BD-E15D-46C2-9A21-716E3A1CF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81F6A16F-56CE-4BF7-9180-8C1349AF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2230DD7-2DB8-4AA1-9C6F-69A171F6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41A1B788-D405-4F37-99ED-3662AD24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5692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2D349C-BA9F-4083-AC9C-5C28B514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7540F7F-7C84-4F4E-B906-7A37373B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6E4BF0BD-CC05-4116-93F6-741C12AD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2AF6CCD-CF2A-47C3-9A29-E7E64524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0C6D5E7B-6CE6-4368-83B6-0F94ED29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6962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E1B9B0-7042-4C76-A700-7B25D286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6445DFD-B459-4583-8223-8E74E006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F8A5564-E086-4A1F-B07F-3C3FDDB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7D9F8A3-AE9A-4478-B06C-1A68F4AB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3A3D0888-CDDC-40B4-9FF9-459AAC43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0761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14CECC-1C30-4D1E-8805-37EDBF8A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B366969-A022-43A6-8563-767AB77A3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443F723D-0C6F-4C4A-9B23-721480379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9936EF13-985F-44D2-826A-1A45FE7D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C9381DC2-705B-4111-8290-5254F14D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4C651671-1B80-4DBE-9500-906B458A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9986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053B30-FA76-4E12-B6C3-57C90B32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34F055C6-D3EE-4D92-BF4F-F65CE39C9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AEEDD2B5-CA12-4F94-9508-824B7747F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274A2818-1C37-491A-8AB9-FCDC74CDB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C7F02232-4C7A-4F74-BFE7-3126140E7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48D76C41-FE9F-4E97-8BC6-9BFA3C8B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EF344107-16A3-4EF0-B9D3-B0274C11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85D6C440-1BAE-41D5-B5C2-B7E852C1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2302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C7F36C-D77D-4FA4-9481-2A6F3569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3F6FA13F-719C-4AAE-A005-079AEA74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35E04316-B47A-4DD3-AF3E-8063A34C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BB5B3AF-1F86-4BC6-BEC0-29482861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1915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9A23CF8A-6065-4E01-8B1E-C087B29C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5B1B4CD8-5927-45ED-A669-D92A4DD0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399B7E7A-5753-4BA1-BD0B-47BE2B1A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5727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DE561F-6BC1-4E12-A51F-AAE7CE7B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380B841-CCDE-430E-B508-A5E949F2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81B76D71-083E-4271-9B6F-7EAE1880E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6CD9BD3D-6D21-4823-A530-6502D7E4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80EBCC72-9664-4BA7-BCA0-7DCEB575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B6C3821-72F8-4FF7-AC52-6940D042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6498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3BB7AF-13CA-4DC7-B38C-591519EB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99E0ADD8-705C-43CE-B8B8-B84B61A67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27900BB-E108-4628-B9C8-36BF37286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8CAE8A94-0BFE-4AD5-A272-B03D0EF4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1FC26D9-5FDB-4383-A450-80EECF81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66EF9F16-FE1E-4E49-B9E4-9BAF25B5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9552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5051D8-6FD2-4BAF-A205-6A7CDFEE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FFA5BC6D-5211-4A80-B373-863596539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56CBD87-D31F-4DB1-A4B0-D9AD892E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D91E03B-A571-4143-ABDA-181C5DC9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2F731C8-9EF6-4248-B6C9-C1604D25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48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EDB35E0-5771-4F7E-9E9B-0C5C365CB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75D9BBFE-2F13-4D66-A6D2-B510496FC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E5449DA-B0F7-4453-95E3-AD356E85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4D0ECFC-BBE0-4A52-A274-1A3105C0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CDC73C7-D9D5-458F-88CD-76D82B91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249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87CA6D-5D9D-4260-8674-82DD9F158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34C9B1E-4CFF-4B74-AFE4-928C376A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01F842C-7C3F-40E3-974C-F7CCB17F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308DE22-3576-46F6-AC2F-2D02D39B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2963EB1-BF35-486A-A21B-28F090A5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6898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B2D17A-09ED-48D0-99FB-6C98575A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6DEC5BC9-75EA-47CD-8AC8-1A8A596D7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6E8A8D2-0385-4253-AB9B-A7F18614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AFB5654C-66E7-4AAC-BB21-DD4B523D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4FFE1A7-D49E-4BF2-81A5-E3F32B6F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3446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A32FD4-F671-489E-ACBE-DC622CA5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1E8341B9-9561-4E5C-82FB-526EBA6B0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B156972-0283-4BBE-A20B-705DCB37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4417515-495A-450D-ACB2-DEB1503A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74AAD8C-BFE2-40CD-AFA5-3FF8D11F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7553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FC8133-C5C3-47BC-8113-2B3CBBFB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454B74-ED94-4CBB-8265-B8C0D2544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32EA77F4-E914-4932-84F6-86DA5DC2E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71C0B0C-7CFB-42E9-BEDC-C38AD03E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1BEB9B8F-CA52-4951-B67E-3A27CC81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1E666508-D432-42D9-9575-79AFC1F0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5622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6CDBE6-F1D1-4983-93B9-8972DD99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907EEA71-E204-4E59-A02D-4EFFF6AA4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6D96BA69-9A0C-4293-B227-B9E39F585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C1DB2F5C-3BAA-45D8-8EE0-00817CADB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7530E8AF-9572-486D-A5FF-0E51F3DB3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1E3E5118-F6EE-4B38-8475-F3175DB9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859262E-957A-45EB-95C0-5677632B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9DBA7959-2206-48B9-8C8F-C6E8DFB4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868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D2D4F2-DD49-43EE-9074-5720A342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71AC333C-FBA8-4738-9288-9A6C99B6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A7200B8B-C4F4-4FA7-B49C-3A54AD69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6301870D-CA08-4D47-B92B-7D1A767E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5301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3E11FB1D-8CF4-40B5-A920-560BEBD4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D1DB1C66-8F8F-4D8D-807F-0537E12A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2BF154CD-FAE9-42E0-BF8C-F8AC8403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0130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7BF46C-032D-4545-8AA3-F1EC9CFC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5A1F39-A529-4C46-B47D-68E9CB7D4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AEF2456-234A-4F20-AD57-1C0581F1F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6C886F49-4A1A-4705-9EF6-2701C131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16BF5195-7A45-487E-8A9A-5990E4E1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B46E470B-2F75-4FD6-B198-AE7FC7CE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1704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9E68AF-2C3A-4D29-B056-7E10BEBB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CE2515EE-FDF7-4F92-A0B8-12AE5883D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F06D0C92-2AC6-4B45-8D59-3899EC1F5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A09B02BC-2748-419D-BE1A-9A0FF1AE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08EADB0D-93BD-4E69-85B4-8BB5C6C7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DFDD504A-DDDE-4FE2-9A7A-DA64CC77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99384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318BEB-2231-43BC-AD17-6D51641E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24C7C8B9-20FA-45A5-908A-28D841DF0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FD8FC6A-4C42-488B-BA91-5A72F13C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334EACA2-71B4-480E-BCAA-48D0CFA8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A4AFD24-B457-4056-9A31-A6A3ADDE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7602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F297DC8-5B6D-4984-AF84-1D23AB399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D42032A1-05C7-4F96-A8C7-62B23FD7C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2F89972-CBA4-4104-A5D4-C72EAF90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D986FB3-B4A8-4E79-AECC-07B2E30B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5A973E9-9D2B-44A7-8757-83A6E2BB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8622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AE69-7852-4E14-B6DA-D6125A297517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9DA3-DFBF-4D2D-B4AF-EAF060309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A928C95D-DA62-4EFB-9C2C-94BC5AE2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07040D35-F2BD-4AF9-A6E2-ACDD9D82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CCB5473-F9BC-409C-AA16-631E9B410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39A4-D9E8-4752-AADC-7A390860E6CF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2EB94395-26EF-439A-8502-B01C76F5E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610CA9-4C53-4065-9E05-E557201D0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CF16F-1648-49B9-87E1-4B85A0ED01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1072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0B39A997-D2EF-41FC-8AFF-67E3CD9D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D4F1EDDE-D133-46AA-816F-06531B0AA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6765665F-ED72-4C24-9FF7-947D3FE46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11A1-E572-4CDB-A30F-E01C9311A482}" type="datetimeFigureOut">
              <a:rPr lang="pt-PT" smtClean="0"/>
              <a:pPr/>
              <a:t>10-12-2021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2D0E840C-D961-4E29-B770-8AE27F477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6E29274-377D-47C0-B316-600A6C99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910A-C1FE-4272-80A2-EAEF3E33C4E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0359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ifla.org/bitstream/123456789/229/1/portuguese_-_how_to_spot_fake_news.pdf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ifla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ovens.parlamento.pt/bas/Paginas/default.aspx" TargetMode="External"/><Relationship Id="rId2" Type="http://schemas.openxmlformats.org/officeDocument/2006/relationships/hyperlink" Target="https://jovens.parlamento.pt/Documents/DicasExploraTemas_29out2021.pdf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3.png@01D5C47C.871F938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F6447C3-C5F5-4F75-8971-DCB1D6408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349" r="4730" b="-2"/>
          <a:stretch/>
        </p:blipFill>
        <p:spPr>
          <a:xfrm>
            <a:off x="1524000" y="0"/>
            <a:ext cx="3876529" cy="35730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63B7558-1C38-42FF-9114-9EA4D4AE0C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0802" b="-3"/>
          <a:stretch/>
        </p:blipFill>
        <p:spPr>
          <a:xfrm>
            <a:off x="4906875" y="3131529"/>
            <a:ext cx="4576473" cy="376313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08A0C35C-9040-40D0-91BD-998F6B4113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533" r="13618" b="-4"/>
          <a:stretch/>
        </p:blipFill>
        <p:spPr>
          <a:xfrm>
            <a:off x="4012176" y="-16129"/>
            <a:ext cx="3876529" cy="328180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E9238E43-5FBF-48DB-B6AC-EC04A97495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7" r="4" b="4"/>
          <a:stretch/>
        </p:blipFill>
        <p:spPr>
          <a:xfrm>
            <a:off x="1523999" y="3573017"/>
            <a:ext cx="3563890" cy="3281808"/>
          </a:xfrm>
          <a:prstGeom prst="rect">
            <a:avLst/>
          </a:prstGeom>
        </p:spPr>
      </p:pic>
      <p:pic>
        <p:nvPicPr>
          <p:cNvPr id="5" name="Imagem 4" descr="Uma imagem com pessoa, orquestra, auditório&#10;&#10;Descrição gerada automaticamente">
            <a:extLst>
              <a:ext uri="{FF2B5EF4-FFF2-40B4-BE49-F238E27FC236}">
                <a16:creationId xmlns:a16="http://schemas.microsoft.com/office/drawing/2014/main" xmlns="" id="{9DD2E3C3-7B66-49B2-B2BB-922FBFC02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454" y="-44309"/>
            <a:ext cx="4143310" cy="311986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01621F3-7C7D-4A6A-A183-29D2ACCC0068}"/>
              </a:ext>
            </a:extLst>
          </p:cNvPr>
          <p:cNvSpPr txBox="1"/>
          <p:nvPr/>
        </p:nvSpPr>
        <p:spPr>
          <a:xfrm>
            <a:off x="2365261" y="385500"/>
            <a:ext cx="7475155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558ED5"/>
                </a:solidFill>
              </a:rPr>
              <a:t>PARLAMENTO DOS JOVENS </a:t>
            </a:r>
          </a:p>
        </p:txBody>
      </p:sp>
      <p:pic>
        <p:nvPicPr>
          <p:cNvPr id="6" name="Imagem 5" descr="Uma imagem com pessoa, interior, pessoas, grupo&#10;&#10;Descrição gerada automaticamente">
            <a:extLst>
              <a:ext uri="{FF2B5EF4-FFF2-40B4-BE49-F238E27FC236}">
                <a16:creationId xmlns:a16="http://schemas.microsoft.com/office/drawing/2014/main" xmlns="" id="{EC35554E-F3CF-4B2F-9EEB-4A07FCF5A4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55"/>
          <a:stretch/>
        </p:blipFill>
        <p:spPr>
          <a:xfrm>
            <a:off x="7444378" y="3075556"/>
            <a:ext cx="3606497" cy="380812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B3021BA-BB20-4689-8B1D-B08CF0488DC2}"/>
              </a:ext>
            </a:extLst>
          </p:cNvPr>
          <p:cNvSpPr/>
          <p:nvPr/>
        </p:nvSpPr>
        <p:spPr>
          <a:xfrm>
            <a:off x="3863752" y="2831330"/>
            <a:ext cx="4458588" cy="1222882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153" algn="ctr">
              <a:spcBef>
                <a:spcPct val="0"/>
              </a:spcBef>
              <a:defRPr/>
            </a:pPr>
            <a:r>
              <a:rPr lang="pt-PT" sz="2800" b="1" dirty="0">
                <a:solidFill>
                  <a:schemeClr val="bg1"/>
                </a:solidFill>
                <a:ea typeface="Cambria" panose="02040503050406030204" pitchFamily="18" charset="0"/>
              </a:rPr>
              <a:t>Há 26 anos a dar voz aos jovens!</a:t>
            </a:r>
          </a:p>
        </p:txBody>
      </p:sp>
    </p:spTree>
    <p:extLst>
      <p:ext uri="{BB962C8B-B14F-4D97-AF65-F5344CB8AC3E}">
        <p14:creationId xmlns:p14="http://schemas.microsoft.com/office/powerpoint/2010/main" xmlns="" val="61725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696" y="1496776"/>
            <a:ext cx="5616624" cy="510395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1344" y="1988840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dirty="0">
                <a:solidFill>
                  <a:srgbClr val="CC0000"/>
                </a:solidFill>
                <a:latin typeface="Calibri (corpo)"/>
              </a:rPr>
              <a:t>Parte 2:</a:t>
            </a:r>
          </a:p>
        </p:txBody>
      </p:sp>
    </p:spTree>
    <p:extLst>
      <p:ext uri="{BB962C8B-B14F-4D97-AF65-F5344CB8AC3E}">
        <p14:creationId xmlns:p14="http://schemas.microsoft.com/office/powerpoint/2010/main" xmlns="" val="123587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15068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rgbClr val="CC0000"/>
                </a:solidFill>
                <a:latin typeface="Calibri (corpo)"/>
              </a:rPr>
              <a:t>Evolução Inscrição Escolas (2001-2021)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B658192B-5013-4D93-B3B7-44D2CAD0D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43324"/>
              </p:ext>
            </p:extLst>
          </p:nvPr>
        </p:nvGraphicFramePr>
        <p:xfrm>
          <a:off x="1847528" y="1700808"/>
          <a:ext cx="8858250" cy="460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6694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238577" y="1830015"/>
            <a:ext cx="9435481" cy="4559335"/>
            <a:chOff x="1238577" y="1830015"/>
            <a:chExt cx="9435481" cy="4559335"/>
          </a:xfrm>
        </p:grpSpPr>
        <p:sp>
          <p:nvSpPr>
            <p:cNvPr id="5" name="CaixaDeTexto 2">
              <a:extLst>
                <a:ext uri="{FF2B5EF4-FFF2-40B4-BE49-F238E27FC236}">
                  <a16:creationId xmlns:a16="http://schemas.microsoft.com/office/drawing/2014/main" xmlns="" id="{CD7719BA-B358-4D42-88E7-104E48AA4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187" y="2852936"/>
              <a:ext cx="2417626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pt-PT" altLang="en-US" sz="2200" b="1" dirty="0">
                  <a:solidFill>
                    <a:srgbClr val="E03559"/>
                  </a:solidFill>
                  <a:latin typeface="Calibri (corpo)"/>
                </a:rPr>
                <a:t>Tema da Edição 2021/2022: </a:t>
              </a:r>
            </a:p>
            <a:p>
              <a:pPr algn="ctr">
                <a:defRPr/>
              </a:pPr>
              <a:endParaRPr lang="pt-PT" altLang="en-US" sz="2400" b="1" dirty="0">
                <a:solidFill>
                  <a:srgbClr val="E03559"/>
                </a:solidFill>
                <a:latin typeface="Calibri (corpo)"/>
              </a:endParaRPr>
            </a:p>
            <a:p>
              <a:pPr algn="ctr">
                <a:defRPr/>
              </a:pPr>
              <a:r>
                <a:rPr lang="pt-PT" altLang="en-US" sz="2400" b="1" i="1" dirty="0">
                  <a:solidFill>
                    <a:srgbClr val="E03559"/>
                  </a:solidFill>
                  <a:latin typeface="Calibri (corpo)"/>
                </a:rPr>
                <a:t>FAKE NEWS</a:t>
              </a:r>
              <a:endParaRPr lang="en-GB" altLang="en-US" sz="2400" b="1" i="1" dirty="0">
                <a:solidFill>
                  <a:srgbClr val="E03559"/>
                </a:solidFill>
                <a:latin typeface="Calibri (corpo)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4F3584DA-2F53-4F4C-AC39-AE6768B38489}"/>
                </a:ext>
              </a:extLst>
            </p:cNvPr>
            <p:cNvSpPr txBox="1"/>
            <p:nvPr/>
          </p:nvSpPr>
          <p:spPr>
            <a:xfrm>
              <a:off x="1238577" y="1830015"/>
              <a:ext cx="3633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(corpo)"/>
                </a:rPr>
                <a:t>ENSINO BÁSICO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3C5843AC-D517-45D4-964E-FDA14C558234}"/>
                </a:ext>
              </a:extLst>
            </p:cNvPr>
            <p:cNvSpPr txBox="1"/>
            <p:nvPr/>
          </p:nvSpPr>
          <p:spPr>
            <a:xfrm>
              <a:off x="6888088" y="1830015"/>
              <a:ext cx="3785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(corpo)"/>
                </a:rPr>
                <a:t>ENSINO SECUNDÁRIO</a:t>
              </a:r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84109E78-05B8-4DC5-90D7-9E6FFA9CD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03512" y="2212886"/>
              <a:ext cx="2868501" cy="4176464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C4475A04-586A-48E5-A895-02287B2C0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36160" y="2204864"/>
              <a:ext cx="2856398" cy="4159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1817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9536" y="2204864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solidFill>
                  <a:srgbClr val="C00000"/>
                </a:solidFill>
                <a:latin typeface="Calibri (corpo)"/>
              </a:rPr>
              <a:t>A desinformação, o que é?</a:t>
            </a:r>
            <a:endParaRPr lang="en-GB" sz="3000" b="1" dirty="0">
              <a:solidFill>
                <a:srgbClr val="C00000"/>
              </a:solidFill>
              <a:latin typeface="Calibri (corpo)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19536" y="2996952"/>
            <a:ext cx="9266212" cy="2369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sz="2000" dirty="0">
                <a:solidFill>
                  <a:srgbClr val="000000"/>
                </a:solidFill>
                <a:latin typeface="Calibri (corpo)"/>
              </a:rPr>
              <a:t>É qualquer tipo de conteúdo ou prática, deliberadamente </a:t>
            </a:r>
            <a:r>
              <a:rPr lang="pt-PT" sz="2800" b="1" dirty="0">
                <a:solidFill>
                  <a:srgbClr val="000000"/>
                </a:solidFill>
                <a:latin typeface="Calibri (corpo)"/>
              </a:rPr>
              <a:t>manipulada</a:t>
            </a:r>
            <a:r>
              <a:rPr lang="pt-PT" sz="2000" dirty="0">
                <a:solidFill>
                  <a:srgbClr val="000000"/>
                </a:solidFill>
                <a:latin typeface="Calibri (corpo)"/>
              </a:rPr>
              <a:t>, que contribua para o aumento de informação comprovadamente </a:t>
            </a:r>
            <a:r>
              <a:rPr lang="pt-PT" sz="2800" b="1" dirty="0">
                <a:solidFill>
                  <a:srgbClr val="000000"/>
                </a:solidFill>
                <a:latin typeface="Calibri (corpo)"/>
              </a:rPr>
              <a:t>falsa ou enganadora</a:t>
            </a:r>
            <a:r>
              <a:rPr lang="pt-PT" sz="2000" dirty="0">
                <a:solidFill>
                  <a:srgbClr val="000000"/>
                </a:solidFill>
                <a:latin typeface="Calibri (corpo)"/>
              </a:rPr>
              <a:t>, criada, apresentada e divulgada para afastar os cidadãos do conhecimento factual da realidade e para </a:t>
            </a:r>
            <a:r>
              <a:rPr lang="pt-PT" sz="2800" b="1" dirty="0">
                <a:solidFill>
                  <a:srgbClr val="000000"/>
                </a:solidFill>
                <a:latin typeface="Calibri (corpo)"/>
              </a:rPr>
              <a:t>obter vantagens </a:t>
            </a:r>
            <a:r>
              <a:rPr lang="pt-PT" sz="2000" dirty="0">
                <a:solidFill>
                  <a:srgbClr val="000000"/>
                </a:solidFill>
                <a:latin typeface="Calibri (corpo)"/>
              </a:rPr>
              <a:t>económicas ou para enganar o público. </a:t>
            </a:r>
            <a:endParaRPr lang="en-GB" sz="2000" dirty="0">
              <a:latin typeface="Calibri (corpo)"/>
            </a:endParaRPr>
          </a:p>
          <a:p>
            <a:pPr algn="just"/>
            <a:r>
              <a:rPr lang="pt-PT" sz="1600" i="1" dirty="0">
                <a:latin typeface="Calibri" panose="020F0502020204030204" pitchFamily="34" charset="0"/>
              </a:rPr>
              <a:t>		</a:t>
            </a:r>
            <a:endParaRPr lang="en-GB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24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1866890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solidFill>
                  <a:srgbClr val="CC0000"/>
                </a:solidFill>
                <a:latin typeface="Calibri (corpo)"/>
              </a:rPr>
              <a:t>E as </a:t>
            </a:r>
            <a:r>
              <a:rPr lang="pt-PT" sz="3000" b="1" i="1" dirty="0">
                <a:solidFill>
                  <a:srgbClr val="CC0000"/>
                </a:solidFill>
                <a:latin typeface="Calibri (corpo)"/>
              </a:rPr>
              <a:t>fake </a:t>
            </a:r>
            <a:r>
              <a:rPr lang="pt-PT" altLang="en-US" sz="3000" b="1" i="1" dirty="0">
                <a:solidFill>
                  <a:srgbClr val="CC0000"/>
                </a:solidFill>
                <a:latin typeface="Calibri (corpo)"/>
              </a:rPr>
              <a:t>news </a:t>
            </a:r>
            <a:r>
              <a:rPr lang="pt-PT" altLang="en-US" sz="3000" b="1" dirty="0">
                <a:solidFill>
                  <a:srgbClr val="CC0000"/>
                </a:solidFill>
                <a:latin typeface="Calibri (corpo)"/>
              </a:rPr>
              <a:t>, o que são</a:t>
            </a:r>
            <a:r>
              <a:rPr lang="pt-PT" sz="3000" b="1" dirty="0">
                <a:solidFill>
                  <a:srgbClr val="CC0000"/>
                </a:solidFill>
                <a:latin typeface="Calibri (corpo)"/>
              </a:rPr>
              <a:t>?</a:t>
            </a:r>
            <a:endParaRPr lang="en-GB" sz="3000" b="1" dirty="0">
              <a:solidFill>
                <a:srgbClr val="CC0000"/>
              </a:solidFill>
              <a:latin typeface="Calibri (corpo)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75520" y="2697301"/>
            <a:ext cx="950505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000000"/>
                </a:solidFill>
                <a:latin typeface="Calibri (corpo)"/>
              </a:rPr>
              <a:t>As </a:t>
            </a:r>
            <a:r>
              <a:rPr lang="pt-PT" sz="2000" i="1" dirty="0">
                <a:solidFill>
                  <a:srgbClr val="000000"/>
                </a:solidFill>
                <a:latin typeface="Calibri (corpo)"/>
              </a:rPr>
              <a:t>fake news </a:t>
            </a:r>
            <a:r>
              <a:rPr lang="pt-PT" sz="2000" dirty="0">
                <a:solidFill>
                  <a:srgbClr val="000000"/>
                </a:solidFill>
                <a:latin typeface="Calibri (corpo)"/>
              </a:rPr>
              <a:t>são </a:t>
            </a:r>
            <a:r>
              <a:rPr lang="pt-PT" sz="2800" b="1" dirty="0">
                <a:solidFill>
                  <a:srgbClr val="000000"/>
                </a:solidFill>
                <a:latin typeface="Calibri (corpo)"/>
              </a:rPr>
              <a:t>mais </a:t>
            </a:r>
            <a:r>
              <a:rPr lang="pt-PT" sz="2000" dirty="0">
                <a:solidFill>
                  <a:srgbClr val="000000"/>
                </a:solidFill>
                <a:latin typeface="Calibri (corpo)"/>
              </a:rPr>
              <a:t>do que simples </a:t>
            </a:r>
            <a:r>
              <a:rPr lang="pt-PT" sz="2800" b="1" dirty="0">
                <a:solidFill>
                  <a:srgbClr val="000000"/>
                </a:solidFill>
                <a:latin typeface="Calibri (corpo)"/>
              </a:rPr>
              <a:t>notícias falsas</a:t>
            </a:r>
            <a:r>
              <a:rPr lang="pt-PT" sz="2000" dirty="0">
                <a:solidFill>
                  <a:srgbClr val="000000"/>
                </a:solidFill>
                <a:latin typeface="Calibri (corpo)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000000"/>
                </a:solidFill>
                <a:latin typeface="Calibri (corpo)"/>
              </a:rPr>
              <a:t>Podem assumir muitas formas e meios de propagação.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000000"/>
                </a:solidFill>
                <a:latin typeface="Calibri (corpo)"/>
              </a:rPr>
              <a:t>No entanto, o meio preferencial é a Internet, através de </a:t>
            </a:r>
            <a:r>
              <a:rPr lang="pt-PT" sz="2800" b="1" dirty="0">
                <a:solidFill>
                  <a:srgbClr val="000000"/>
                </a:solidFill>
                <a:latin typeface="Calibri (corpo)"/>
              </a:rPr>
              <a:t>sites </a:t>
            </a:r>
            <a:r>
              <a:rPr lang="pt-PT" sz="2000" dirty="0">
                <a:solidFill>
                  <a:srgbClr val="000000"/>
                </a:solidFill>
                <a:latin typeface="Calibri (corpo)"/>
              </a:rPr>
              <a:t>e</a:t>
            </a:r>
            <a:r>
              <a:rPr lang="pt-PT" sz="2800" b="1" dirty="0">
                <a:solidFill>
                  <a:srgbClr val="000000"/>
                </a:solidFill>
                <a:latin typeface="Calibri (corpo)"/>
              </a:rPr>
              <a:t> redes sociais</a:t>
            </a:r>
            <a:r>
              <a:rPr lang="pt-PT" sz="2000" dirty="0">
                <a:solidFill>
                  <a:srgbClr val="000000"/>
                </a:solidFill>
                <a:latin typeface="Calibri (corpo)"/>
              </a:rPr>
              <a:t>, incluindo as plataformas de mensagens instantâneas </a:t>
            </a:r>
            <a:r>
              <a:rPr lang="pt-PT" sz="1600" dirty="0">
                <a:solidFill>
                  <a:srgbClr val="000000"/>
                </a:solidFill>
                <a:latin typeface="Calibri (corpo)"/>
              </a:rPr>
              <a:t>(</a:t>
            </a:r>
            <a:r>
              <a:rPr lang="pt-PT" sz="1600" i="1" dirty="0">
                <a:solidFill>
                  <a:srgbClr val="000000"/>
                </a:solidFill>
                <a:latin typeface="Calibri (corpo)"/>
              </a:rPr>
              <a:t>Twitter; WhatsApp; Facebook Messenger;…</a:t>
            </a:r>
            <a:r>
              <a:rPr lang="pt-PT" sz="1600" dirty="0">
                <a:solidFill>
                  <a:srgbClr val="000000"/>
                </a:solidFill>
                <a:latin typeface="Calibri (corpo)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43510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8657204" y="62373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dirty="0"/>
              <a:t>…</a:t>
            </a:r>
            <a:endParaRPr lang="en-GB" sz="36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247D96EE-FE73-4D37-BFED-7E5C0FA60B1C}"/>
              </a:ext>
            </a:extLst>
          </p:cNvPr>
          <p:cNvSpPr txBox="1"/>
          <p:nvPr/>
        </p:nvSpPr>
        <p:spPr>
          <a:xfrm>
            <a:off x="2793472" y="3430741"/>
            <a:ext cx="77670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</a:rPr>
              <a:t>2. FALSA CONEXÃO</a:t>
            </a:r>
          </a:p>
          <a:p>
            <a:r>
              <a:rPr lang="pt-PT" dirty="0">
                <a:latin typeface="Calibri (corpo)"/>
              </a:rPr>
              <a:t>O título (chamada de atenção) não coincide com o conteúdo apresentado.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857368" y="1674922"/>
            <a:ext cx="8384012" cy="4501415"/>
            <a:chOff x="1857368" y="1674922"/>
            <a:chExt cx="8384012" cy="4501415"/>
          </a:xfrm>
        </p:grpSpPr>
        <p:sp>
          <p:nvSpPr>
            <p:cNvPr id="16" name="CaixaDeTexto 15"/>
            <p:cNvSpPr txBox="1"/>
            <p:nvPr/>
          </p:nvSpPr>
          <p:spPr>
            <a:xfrm>
              <a:off x="1857368" y="1674922"/>
              <a:ext cx="73119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000" b="1" dirty="0">
                  <a:solidFill>
                    <a:srgbClr val="CC0000"/>
                  </a:solidFill>
                  <a:latin typeface="Calibri (corpo)"/>
                </a:rPr>
                <a:t>Tipos de </a:t>
              </a:r>
              <a:r>
                <a:rPr lang="pt-PT" sz="3000" b="1" i="1" dirty="0">
                  <a:solidFill>
                    <a:srgbClr val="CC0000"/>
                  </a:solidFill>
                  <a:latin typeface="Calibri (corpo)"/>
                </a:rPr>
                <a:t>fake news</a:t>
              </a:r>
              <a:endParaRPr lang="en-GB" sz="3000" b="1" dirty="0">
                <a:solidFill>
                  <a:srgbClr val="CC0000"/>
                </a:solidFill>
                <a:latin typeface="Calibri (corpo)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8D545FA5-B7F1-46FC-B89A-0354270CDAB9}"/>
                </a:ext>
              </a:extLst>
            </p:cNvPr>
            <p:cNvSpPr txBox="1"/>
            <p:nvPr/>
          </p:nvSpPr>
          <p:spPr>
            <a:xfrm>
              <a:off x="1906959" y="2317236"/>
              <a:ext cx="7272808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corpo)"/>
                </a:rPr>
                <a:t>1. SÁTIRA OU PARÓDIA</a:t>
              </a:r>
            </a:p>
            <a:p>
              <a:r>
                <a:rPr lang="pt-PT" dirty="0">
                  <a:latin typeface="Calibri (corpo)"/>
                </a:rPr>
                <a:t>Não quer, necessariamente, causar mal, mas pode enganar o leitor.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FB9514B9-1D13-458C-9C7C-57354EA864AC}"/>
                </a:ext>
              </a:extLst>
            </p:cNvPr>
            <p:cNvSpPr txBox="1"/>
            <p:nvPr/>
          </p:nvSpPr>
          <p:spPr>
            <a:xfrm>
              <a:off x="2968572" y="5530006"/>
              <a:ext cx="7272808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corpo)"/>
                </a:rPr>
                <a:t>4. FALSO CONTEXTO</a:t>
              </a:r>
            </a:p>
            <a:p>
              <a:r>
                <a:rPr lang="pt-PT" dirty="0">
                  <a:latin typeface="Calibri (corpo)"/>
                </a:rPr>
                <a:t>O conteúdo é verdadeiro, mas é partilhado num contexto falso.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="" id="{4B05B2C5-61DB-4FD5-BFCB-4FD1510798D5}"/>
                </a:ext>
              </a:extLst>
            </p:cNvPr>
            <p:cNvSpPr txBox="1"/>
            <p:nvPr/>
          </p:nvSpPr>
          <p:spPr>
            <a:xfrm>
              <a:off x="1906959" y="4477672"/>
              <a:ext cx="8172908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corpo)"/>
                </a:rPr>
                <a:t>3. CONTEÚDO ENGANOSO</a:t>
              </a:r>
            </a:p>
            <a:p>
              <a:r>
                <a:rPr lang="pt-PT" dirty="0">
                  <a:latin typeface="Calibri (corpo)"/>
                </a:rPr>
                <a:t>Uso errado de uma informação para difamar outro conteúdo ou uma pessoa.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1484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362534" y="1530207"/>
            <a:ext cx="5871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solidFill>
                  <a:srgbClr val="CC0000"/>
                </a:solidFill>
                <a:latin typeface="Calibri (corpo)"/>
              </a:rPr>
              <a:t>Tipos de </a:t>
            </a:r>
            <a:r>
              <a:rPr lang="pt-PT" sz="3000" b="1" i="1" dirty="0">
                <a:solidFill>
                  <a:srgbClr val="CC0000"/>
                </a:solidFill>
                <a:latin typeface="Calibri (corpo)"/>
              </a:rPr>
              <a:t>fake news </a:t>
            </a:r>
            <a:r>
              <a:rPr lang="pt-PT" sz="2000" dirty="0">
                <a:solidFill>
                  <a:srgbClr val="CC0000"/>
                </a:solidFill>
                <a:latin typeface="Calibri (corpo)"/>
              </a:rPr>
              <a:t>(continuação)</a:t>
            </a:r>
            <a:endParaRPr lang="en-GB" sz="3000" b="1" dirty="0">
              <a:solidFill>
                <a:srgbClr val="CC0000"/>
              </a:solidFill>
              <a:latin typeface="Calibri (corpo)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199456" y="2456241"/>
            <a:ext cx="9361040" cy="2771218"/>
            <a:chOff x="1199456" y="2456241"/>
            <a:chExt cx="9361040" cy="2771218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AEEB252B-F813-4042-B0CA-51686440971C}"/>
                </a:ext>
              </a:extLst>
            </p:cNvPr>
            <p:cNvSpPr txBox="1"/>
            <p:nvPr/>
          </p:nvSpPr>
          <p:spPr>
            <a:xfrm>
              <a:off x="1468834" y="2456241"/>
              <a:ext cx="8336604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corpo)"/>
                </a:rPr>
                <a:t>5. CONTEÚDO IMPOSTOR</a:t>
              </a:r>
            </a:p>
            <a:p>
              <a:r>
                <a:rPr lang="pt-PT" dirty="0">
                  <a:latin typeface="Calibri (corpo)"/>
                </a:rPr>
                <a:t>Usa-se o nome de uma pessoa ou de uma marca, mas com afirmações incorretas.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15CDC4D1-A600-45E9-9DA1-8D87A6F8D057}"/>
                </a:ext>
              </a:extLst>
            </p:cNvPr>
            <p:cNvSpPr txBox="1"/>
            <p:nvPr/>
          </p:nvSpPr>
          <p:spPr>
            <a:xfrm>
              <a:off x="1199456" y="3693871"/>
              <a:ext cx="828092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" panose="00000500000000000000" pitchFamily="2" charset="0"/>
                </a:defRPr>
              </a:lvl1pPr>
            </a:lstStyle>
            <a:p>
              <a:r>
                <a:rPr lang="pt-PT" dirty="0">
                  <a:latin typeface="Calibri (corpo)"/>
                </a:rPr>
                <a:t>6. CONTEÚDO MANIPULADO</a:t>
              </a:r>
            </a:p>
            <a:p>
              <a:r>
                <a:rPr lang="pt-PT" b="0" dirty="0">
                  <a:effectLst/>
                  <a:latin typeface="Calibri (corpo)"/>
                </a:rPr>
                <a:t>O conteúdo verdadeiro é manipulado, para enganar o público.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21A2E010-BE46-4108-B532-EE8C67FD1B58}"/>
                </a:ext>
              </a:extLst>
            </p:cNvPr>
            <p:cNvSpPr txBox="1"/>
            <p:nvPr/>
          </p:nvSpPr>
          <p:spPr>
            <a:xfrm>
              <a:off x="2140273" y="4581128"/>
              <a:ext cx="8420223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" panose="00000500000000000000" pitchFamily="2" charset="0"/>
                </a:defRPr>
              </a:lvl1pPr>
            </a:lstStyle>
            <a:p>
              <a:r>
                <a:rPr lang="pt-PT" dirty="0">
                  <a:latin typeface="Calibri (corpo)"/>
                </a:rPr>
                <a:t>7. CONTEÚDO FABRICADO</a:t>
              </a:r>
            </a:p>
            <a:p>
              <a:r>
                <a:rPr lang="pt-PT" b="0" dirty="0">
                  <a:effectLst/>
                  <a:latin typeface="Calibri (corpo)"/>
                </a:rPr>
                <a:t>100% falso e construído para causar algum mal e espalhar informação falsa.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9072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551D56E-6E72-46AC-A90F-1E9505ACB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20000" contrast="40000"/>
          </a:blip>
          <a:srcRect l="2016" t="9402" r="2016" b="5975"/>
          <a:stretch/>
        </p:blipFill>
        <p:spPr>
          <a:xfrm>
            <a:off x="3742596" y="1270655"/>
            <a:ext cx="4680520" cy="554272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87B3868-0778-4055-9038-B112AAE71106}"/>
              </a:ext>
            </a:extLst>
          </p:cNvPr>
          <p:cNvSpPr txBox="1"/>
          <p:nvPr/>
        </p:nvSpPr>
        <p:spPr>
          <a:xfrm>
            <a:off x="829864" y="2852936"/>
            <a:ext cx="2775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solidFill>
                  <a:srgbClr val="CC0000"/>
                </a:solidFill>
                <a:latin typeface="Calibri (corpo)"/>
              </a:rPr>
              <a:t>Como identificar </a:t>
            </a:r>
          </a:p>
          <a:p>
            <a:r>
              <a:rPr lang="pt-PT" sz="3000" b="1" i="1" dirty="0">
                <a:solidFill>
                  <a:srgbClr val="CC0000"/>
                </a:solidFill>
                <a:latin typeface="Calibri (corpo)"/>
              </a:rPr>
              <a:t>fake news</a:t>
            </a:r>
            <a:endParaRPr lang="en-GB" sz="3000" b="1" dirty="0">
              <a:solidFill>
                <a:srgbClr val="CC0000"/>
              </a:solidFill>
              <a:latin typeface="Calibri (corpo)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1B76420-8D8F-4385-84D6-C00A8CD37EAE}"/>
              </a:ext>
            </a:extLst>
          </p:cNvPr>
          <p:cNvSpPr txBox="1"/>
          <p:nvPr/>
        </p:nvSpPr>
        <p:spPr>
          <a:xfrm>
            <a:off x="8550846" y="623731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000000"/>
                </a:solidFill>
                <a:latin typeface="Barlow" panose="00000500000000000000" pitchFamily="2" charset="0"/>
              </a:rPr>
              <a:t>Guia “</a:t>
            </a:r>
            <a:r>
              <a:rPr lang="pt-PT" sz="1200" dirty="0">
                <a:solidFill>
                  <a:srgbClr val="000000"/>
                </a:solidFill>
                <a:latin typeface="Barlow" panose="00000500000000000000" pitchFamily="2" charset="0"/>
                <a:hlinkClick r:id="rId3"/>
              </a:rPr>
              <a:t>Como Identificar Notícias Falsas” </a:t>
            </a:r>
            <a:r>
              <a:rPr lang="pt-PT" sz="1200" dirty="0">
                <a:solidFill>
                  <a:srgbClr val="000000"/>
                </a:solidFill>
                <a:latin typeface="Barlow" panose="00000500000000000000" pitchFamily="2" charset="0"/>
              </a:rPr>
              <a:t>da </a:t>
            </a:r>
            <a:r>
              <a:rPr lang="pt-PT" sz="1200" dirty="0">
                <a:solidFill>
                  <a:srgbClr val="000000"/>
                </a:solidFill>
                <a:latin typeface="Barlow" panose="00000500000000000000" pitchFamily="2" charset="0"/>
                <a:hlinkClick r:id="rId4"/>
              </a:rPr>
              <a:t>IFLA</a:t>
            </a:r>
            <a:endParaRPr lang="pt-PT" sz="12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52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775520" y="1578858"/>
            <a:ext cx="9505056" cy="4738013"/>
            <a:chOff x="1775520" y="1578858"/>
            <a:chExt cx="9505056" cy="4738013"/>
          </a:xfrm>
        </p:grpSpPr>
        <p:sp>
          <p:nvSpPr>
            <p:cNvPr id="6" name="CaixaDeTexto 5"/>
            <p:cNvSpPr txBox="1"/>
            <p:nvPr/>
          </p:nvSpPr>
          <p:spPr>
            <a:xfrm>
              <a:off x="1775520" y="1578858"/>
              <a:ext cx="83529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PT" sz="3000" b="1" dirty="0">
                  <a:solidFill>
                    <a:srgbClr val="CC0000"/>
                  </a:solidFill>
                  <a:latin typeface="Calibri (corpo)"/>
                </a:rPr>
                <a:t>Sabiam que…</a:t>
              </a:r>
              <a:endParaRPr lang="en-GB" sz="3000" b="1" dirty="0">
                <a:solidFill>
                  <a:srgbClr val="CC0000"/>
                </a:solidFill>
                <a:highlight>
                  <a:srgbClr val="C0C0C0"/>
                </a:highlight>
                <a:latin typeface="Calibri (corpo)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86711958-A730-4782-A964-8C4AAD884FB7}"/>
                </a:ext>
              </a:extLst>
            </p:cNvPr>
            <p:cNvSpPr txBox="1"/>
            <p:nvPr/>
          </p:nvSpPr>
          <p:spPr>
            <a:xfrm>
              <a:off x="1775520" y="2237963"/>
              <a:ext cx="8136904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8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000" dirty="0">
                  <a:latin typeface="Calibri (corpo)"/>
                </a:rPr>
                <a:t>As </a:t>
              </a:r>
              <a:r>
                <a:rPr lang="pt-PT" sz="2000" i="1" dirty="0">
                  <a:latin typeface="Calibri (corpo)"/>
                </a:rPr>
                <a:t>fake news </a:t>
              </a:r>
              <a:r>
                <a:rPr lang="pt-PT" sz="2000" dirty="0">
                  <a:latin typeface="Calibri (corpo)"/>
                </a:rPr>
                <a:t>espalham-se </a:t>
              </a:r>
              <a:r>
                <a:rPr lang="pt-PT" sz="2800" b="1" dirty="0">
                  <a:latin typeface="Calibri (corpo)"/>
                </a:rPr>
                <a:t>70% </a:t>
              </a:r>
              <a:r>
                <a:rPr lang="pt-PT" sz="2000" dirty="0">
                  <a:latin typeface="Calibri (corpo)"/>
                </a:rPr>
                <a:t>mais rápido do que as verdadeiras e alcançam muito mais gente. 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AE63EC13-2189-4AEC-ADC5-B86F7D1D7AB0}"/>
                </a:ext>
              </a:extLst>
            </p:cNvPr>
            <p:cNvSpPr txBox="1"/>
            <p:nvPr/>
          </p:nvSpPr>
          <p:spPr>
            <a:xfrm>
              <a:off x="2943972" y="5301208"/>
              <a:ext cx="8336604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000" dirty="0">
                  <a:latin typeface="Calibri (corpo)"/>
                </a:rPr>
                <a:t>A conclusão é do estudo realizado sobre a disseminação de notícias falsas na Internet, realizado por cientistas do MIT (</a:t>
              </a:r>
              <a:r>
                <a:rPr lang="pt-PT" sz="2000" i="1" dirty="0">
                  <a:latin typeface="Calibri (corpo)"/>
                </a:rPr>
                <a:t>Massachusetts </a:t>
              </a:r>
              <a:r>
                <a:rPr lang="pt-PT" sz="2000" i="1" dirty="0" err="1">
                  <a:latin typeface="Calibri (corpo)"/>
                </a:rPr>
                <a:t>Institute</a:t>
              </a:r>
              <a:r>
                <a:rPr lang="pt-PT" sz="2000" i="1" dirty="0">
                  <a:latin typeface="Calibri (corpo)"/>
                </a:rPr>
                <a:t> </a:t>
              </a:r>
              <a:r>
                <a:rPr lang="pt-PT" sz="2000" i="1" dirty="0" err="1">
                  <a:latin typeface="Calibri (corpo)"/>
                </a:rPr>
                <a:t>of</a:t>
              </a:r>
              <a:r>
                <a:rPr lang="pt-PT" sz="2000" i="1" dirty="0">
                  <a:latin typeface="Calibri (corpo)"/>
                </a:rPr>
                <a:t> </a:t>
              </a:r>
              <a:r>
                <a:rPr lang="pt-PT" sz="2000" i="1" dirty="0" err="1">
                  <a:latin typeface="Calibri (corpo)"/>
                </a:rPr>
                <a:t>Technology</a:t>
              </a:r>
              <a:r>
                <a:rPr lang="pt-PT" sz="2000" dirty="0">
                  <a:latin typeface="Calibri (corpo)"/>
                </a:rPr>
                <a:t>, EUA), publicado na revista </a:t>
              </a:r>
              <a:r>
                <a:rPr lang="pt-PT" sz="2000" i="1" dirty="0" err="1">
                  <a:latin typeface="Calibri (corpo)"/>
                </a:rPr>
                <a:t>Science</a:t>
              </a:r>
              <a:r>
                <a:rPr lang="pt-PT" sz="2000" dirty="0">
                  <a:latin typeface="Calibri (corpo)"/>
                </a:rPr>
                <a:t>.</a:t>
              </a: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AF2160DD-749B-486C-9242-C7CD73E3B136}"/>
                </a:ext>
              </a:extLst>
            </p:cNvPr>
            <p:cNvSpPr txBox="1"/>
            <p:nvPr/>
          </p:nvSpPr>
          <p:spPr>
            <a:xfrm>
              <a:off x="2351584" y="3381960"/>
              <a:ext cx="8424936" cy="16312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000" dirty="0">
                  <a:latin typeface="Calibri (corpo)"/>
                </a:rPr>
                <a:t>Os cientistas analisaram todas as publicações que foram verificadas por 6 agências independentes de verificação de factos e que foram disseminadas no Twitter desde 2006, quando a rede social foi lançada, até 2017. Mais de 126 mil publicações foram partilhadas por cerca 3 milhões de pessoas.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2356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885648" y="1578858"/>
            <a:ext cx="9466936" cy="4676620"/>
            <a:chOff x="1885648" y="1578858"/>
            <a:chExt cx="9466936" cy="4676620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xmlns="" id="{9660631B-F32C-401C-AC9F-2E23E46A5D21}"/>
                </a:ext>
              </a:extLst>
            </p:cNvPr>
            <p:cNvSpPr txBox="1"/>
            <p:nvPr/>
          </p:nvSpPr>
          <p:spPr>
            <a:xfrm>
              <a:off x="2435492" y="4342929"/>
              <a:ext cx="8485044" cy="7078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PT" sz="2000" dirty="0">
                  <a:latin typeface="Calibri (corpo)"/>
                </a:rPr>
                <a:t>De que forma pode cada um de nós contribuir para fazer face a este fenómeno?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E2E9AEC1-68FA-4C26-A77D-8F6D3A22B776}"/>
                </a:ext>
              </a:extLst>
            </p:cNvPr>
            <p:cNvSpPr txBox="1"/>
            <p:nvPr/>
          </p:nvSpPr>
          <p:spPr>
            <a:xfrm>
              <a:off x="1885648" y="2308746"/>
              <a:ext cx="8170792" cy="7078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000" dirty="0">
                  <a:latin typeface="Calibri (corpo)"/>
                </a:rPr>
                <a:t>Como podem as políticas nacionais prevenir a disseminação das notícias falsas e incentivar a sua diminuição?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F80FCDC-5D45-481A-BA5B-647C209BAC16}"/>
                </a:ext>
              </a:extLst>
            </p:cNvPr>
            <p:cNvSpPr txBox="1"/>
            <p:nvPr/>
          </p:nvSpPr>
          <p:spPr>
            <a:xfrm>
              <a:off x="2135560" y="3169044"/>
              <a:ext cx="8352928" cy="707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000" dirty="0">
                  <a:latin typeface="Calibri (corpo)"/>
                </a:rPr>
                <a:t>Que medidas deverão ser adotadas no imediato para sensibilizar os mais vulneráveis para as consequências da desinformação?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678A44B6-2781-4F68-8B32-3ED222D97C25}"/>
                </a:ext>
              </a:extLst>
            </p:cNvPr>
            <p:cNvSpPr txBox="1"/>
            <p:nvPr/>
          </p:nvSpPr>
          <p:spPr>
            <a:xfrm>
              <a:off x="2855640" y="5239815"/>
              <a:ext cx="8496944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000" dirty="0">
                  <a:latin typeface="Calibri (corpo)"/>
                </a:rPr>
                <a:t>Que medidas devem ser tomadas para defender os processos democráticos e preservar a confiança dos cidadãos nas instituições públicas, tanto a nível nacional como a nível da União Europeia?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1885648" y="1578858"/>
              <a:ext cx="398673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PT" sz="3000" b="1" dirty="0">
                  <a:solidFill>
                    <a:srgbClr val="CC0000"/>
                  </a:solidFill>
                  <a:latin typeface="Calibri (corpo)"/>
                </a:rPr>
                <a:t>Vale a pena falar disto…</a:t>
              </a:r>
              <a:endParaRPr lang="en-GB" sz="3000" b="1" dirty="0">
                <a:solidFill>
                  <a:srgbClr val="CC0000"/>
                </a:solidFill>
                <a:highlight>
                  <a:srgbClr val="C0C0C0"/>
                </a:highlight>
                <a:latin typeface="Calibri (corpo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3010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51384" y="1988840"/>
            <a:ext cx="11089232" cy="3416320"/>
          </a:xfrm>
          <a:prstGeom prst="rect">
            <a:avLst/>
          </a:prstGeom>
          <a:ln w="19050">
            <a:solidFill>
              <a:srgbClr val="6666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1703388" algn="l"/>
              </a:tabLst>
            </a:pPr>
            <a:r>
              <a:rPr lang="pt-PT" sz="2800" b="1" dirty="0">
                <a:solidFill>
                  <a:srgbClr val="CC0000"/>
                </a:solidFill>
              </a:rPr>
              <a:t>Apresentação</a:t>
            </a:r>
          </a:p>
          <a:p>
            <a:pPr algn="just">
              <a:tabLst>
                <a:tab pos="1703388" algn="l"/>
              </a:tabLst>
            </a:pPr>
            <a:endParaRPr lang="pt-PT" sz="2400" b="1" dirty="0"/>
          </a:p>
          <a:p>
            <a:pPr algn="just">
              <a:tabLst>
                <a:tab pos="1703388" algn="l"/>
              </a:tabLst>
            </a:pPr>
            <a:r>
              <a:rPr lang="pt-PT" sz="2400" b="1" dirty="0"/>
              <a:t>Parte 1:</a:t>
            </a:r>
            <a:r>
              <a:rPr lang="pt-PT" sz="2400" dirty="0"/>
              <a:t> </a:t>
            </a:r>
          </a:p>
          <a:p>
            <a:pPr algn="just">
              <a:tabLst>
                <a:tab pos="1703388" algn="l"/>
              </a:tabLst>
            </a:pPr>
            <a:r>
              <a:rPr lang="fr-FR" sz="2200" dirty="0"/>
              <a:t>A Assembleia da República: funções, organização e funcionamento</a:t>
            </a:r>
          </a:p>
          <a:p>
            <a:pPr marL="354013" indent="-354013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54013" indent="-354013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just">
              <a:tabLst>
                <a:tab pos="1703388" algn="l"/>
              </a:tabLst>
            </a:pPr>
            <a:r>
              <a:rPr lang="pt-PT" sz="2400" b="1" dirty="0"/>
              <a:t>Parte 2:</a:t>
            </a:r>
            <a:r>
              <a:rPr lang="pt-PT" sz="2400" dirty="0"/>
              <a:t> 	</a:t>
            </a:r>
          </a:p>
          <a:p>
            <a:pPr algn="just">
              <a:tabLst>
                <a:tab pos="1703388" algn="l"/>
              </a:tabLst>
            </a:pPr>
            <a:r>
              <a:rPr lang="fr-FR" sz="2200" dirty="0"/>
              <a:t>O Parlamento dos Jovens: tema em debate</a:t>
            </a:r>
            <a:endParaRPr lang="pt-PT" sz="2200" dirty="0"/>
          </a:p>
          <a:p>
            <a:pPr algn="just"/>
            <a:endParaRPr lang="fr-FR" sz="2400" dirty="0">
              <a:solidFill>
                <a:schemeClr val="accent1">
                  <a:lumMod val="75000"/>
                </a:schemeClr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03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F9A95-274B-43C4-B91E-DEE4A7818B73}"/>
              </a:ext>
            </a:extLst>
          </p:cNvPr>
          <p:cNvSpPr txBox="1"/>
          <p:nvPr/>
        </p:nvSpPr>
        <p:spPr>
          <a:xfrm>
            <a:off x="1519858" y="1703711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Calibri (corpo)"/>
              </a:rPr>
              <a:t>NO COMBATE ÀS FAKE NEWS…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EBDFB78-C9FD-4FCE-AA75-255438DB65DA}"/>
              </a:ext>
            </a:extLst>
          </p:cNvPr>
          <p:cNvSpPr txBox="1"/>
          <p:nvPr/>
        </p:nvSpPr>
        <p:spPr>
          <a:xfrm>
            <a:off x="1487488" y="2404046"/>
            <a:ext cx="972108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PT" sz="2400" b="1" dirty="0">
                <a:latin typeface="Calibri (corpo)"/>
              </a:rPr>
              <a:t>Mantenham ativo o vosso pensamento crítico.</a:t>
            </a:r>
          </a:p>
          <a:p>
            <a:pPr algn="just"/>
            <a:endParaRPr lang="pt-PT" sz="2400" b="1" dirty="0">
              <a:latin typeface="Barlow" panose="00000500000000000000" pitchFamily="2" charset="0"/>
            </a:endParaRPr>
          </a:p>
          <a:p>
            <a:pPr algn="just"/>
            <a:r>
              <a:rPr lang="pt-PT" sz="2400" b="1" dirty="0">
                <a:latin typeface="Calibri (corpo)"/>
              </a:rPr>
              <a:t>Se uma notícia é muito bombástica, se um número parece muito absurdo ou se é anunciado algo “milagroso”, é melhor desconfiar. </a:t>
            </a:r>
          </a:p>
          <a:p>
            <a:pPr algn="just"/>
            <a:endParaRPr lang="pt-PT" sz="2400" b="1" dirty="0">
              <a:latin typeface="Calibri (corpo)"/>
            </a:endParaRPr>
          </a:p>
          <a:p>
            <a:pPr algn="just"/>
            <a:r>
              <a:rPr lang="pt-PT" sz="2400" b="1" dirty="0">
                <a:latin typeface="Calibri (corpo)"/>
              </a:rPr>
              <a:t>Antes de partilhar uma notícia, verifiquem se a fonte é de confiança!</a:t>
            </a:r>
            <a:endParaRPr lang="pt-PT" sz="2400" b="1" dirty="0">
              <a:latin typeface="Barlow" panose="000005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7A49626-F9F5-428E-B213-A619BBD3AF2A}"/>
              </a:ext>
            </a:extLst>
          </p:cNvPr>
          <p:cNvSpPr txBox="1"/>
          <p:nvPr/>
        </p:nvSpPr>
        <p:spPr>
          <a:xfrm>
            <a:off x="767408" y="5734417"/>
            <a:ext cx="10729192" cy="430887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chemeClr val="bg1"/>
                </a:solidFill>
                <a:latin typeface="Calibri (corpo)"/>
              </a:rPr>
              <a:t>Já viram as </a:t>
            </a:r>
            <a:r>
              <a:rPr lang="pt-PT" sz="2200" b="1" dirty="0">
                <a:solidFill>
                  <a:schemeClr val="bg1"/>
                </a:solidFill>
                <a:latin typeface="Calibri (corpo)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Dicas para exploração do tema</a:t>
            </a:r>
            <a:r>
              <a:rPr lang="pt-PT" sz="2200" b="1" dirty="0">
                <a:solidFill>
                  <a:schemeClr val="bg1"/>
                </a:solidFill>
                <a:latin typeface="Calibri (corpo)"/>
              </a:rPr>
              <a:t>, disponíveis no </a:t>
            </a:r>
            <a:r>
              <a:rPr lang="pt-PT" sz="2200" b="1" dirty="0">
                <a:solidFill>
                  <a:schemeClr val="bg1"/>
                </a:solidFill>
                <a:latin typeface="Calibri (corpo)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site</a:t>
            </a:r>
            <a:r>
              <a:rPr lang="pt-PT" sz="2200" b="1" dirty="0">
                <a:solidFill>
                  <a:schemeClr val="bg1"/>
                </a:solidFill>
                <a:latin typeface="Calibri (corpo)"/>
              </a:rPr>
              <a:t> do Parlamento dos Jovens?</a:t>
            </a:r>
          </a:p>
        </p:txBody>
      </p:sp>
    </p:spTree>
    <p:extLst>
      <p:ext uri="{BB962C8B-B14F-4D97-AF65-F5344CB8AC3E}">
        <p14:creationId xmlns:p14="http://schemas.microsoft.com/office/powerpoint/2010/main" xmlns="" val="56472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7408" y="2321878"/>
            <a:ext cx="7200800" cy="3600986"/>
          </a:xfrm>
          <a:prstGeom prst="rect">
            <a:avLst/>
          </a:prstGeom>
          <a:ln w="19050">
            <a:solidFill>
              <a:srgbClr val="666633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rgbClr val="CC0000"/>
                </a:solidFill>
              </a:rPr>
              <a:t>Assembleia da República</a:t>
            </a:r>
            <a:endParaRPr lang="pt-PT" sz="2800" b="1" dirty="0">
              <a:solidFill>
                <a:srgbClr val="CC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200" dirty="0"/>
              <a:t>Instituição eleita pelos cidadãos, onde se discutem e aprovam as leis do País;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200" dirty="0"/>
              <a:t>Constituída por </a:t>
            </a:r>
            <a:r>
              <a:rPr lang="pt-PT" sz="2200" b="1" dirty="0"/>
              <a:t>230 Deputados </a:t>
            </a:r>
            <a:r>
              <a:rPr lang="pt-PT" sz="2200" dirty="0"/>
              <a:t>eleitos nas eleições legislativas, por um período previsível de </a:t>
            </a:r>
            <a:r>
              <a:rPr lang="pt-PT" sz="2200" b="1" dirty="0"/>
              <a:t>4 anos</a:t>
            </a:r>
            <a:r>
              <a:rPr lang="pt-PT" sz="2200" dirty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200" dirty="0"/>
              <a:t>Embora sejam eleitos por círculos eleitorais, </a:t>
            </a:r>
            <a:r>
              <a:rPr lang="pt-PT" sz="2200" b="1" dirty="0"/>
              <a:t>os Deputados representam todo o País</a:t>
            </a:r>
            <a:r>
              <a:rPr lang="pt-PT" sz="2200" dirty="0"/>
              <a:t>.</a:t>
            </a:r>
            <a:endParaRPr lang="pt-PT" sz="2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4272" y="2412177"/>
            <a:ext cx="2296332" cy="30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85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0DD896A-2407-4123-9AF6-A6092C71D3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4952" y="4293096"/>
            <a:ext cx="1415439" cy="109782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55CC9FE-DD31-44EA-8911-EB5B1FBD6527}"/>
              </a:ext>
            </a:extLst>
          </p:cNvPr>
          <p:cNvSpPr txBox="1"/>
          <p:nvPr/>
        </p:nvSpPr>
        <p:spPr>
          <a:xfrm>
            <a:off x="1271464" y="1739896"/>
            <a:ext cx="2610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98950" algn="l"/>
              </a:tabLst>
            </a:pPr>
            <a:r>
              <a:rPr lang="pt-PT" sz="3000" b="1" dirty="0">
                <a:solidFill>
                  <a:srgbClr val="CC0000"/>
                </a:solidFill>
              </a:rPr>
              <a:t>Composição</a:t>
            </a:r>
          </a:p>
        </p:txBody>
      </p:sp>
      <p:pic>
        <p:nvPicPr>
          <p:cNvPr id="2050" name="Picture 2" descr="Parlamento vai manter-se em funcionamento, mas com condicionamentos">
            <a:extLst>
              <a:ext uri="{FF2B5EF4-FFF2-40B4-BE49-F238E27FC236}">
                <a16:creationId xmlns:a16="http://schemas.microsoft.com/office/drawing/2014/main" xmlns="" id="{5E961242-BA31-4F9E-928D-24DE5AF68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424" y="2449547"/>
            <a:ext cx="3482497" cy="195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E9A11215-F019-4296-BA85-F237F33DA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3031364"/>
              </p:ext>
            </p:extLst>
          </p:nvPr>
        </p:nvGraphicFramePr>
        <p:xfrm>
          <a:off x="5421585" y="1844824"/>
          <a:ext cx="5427492" cy="4009054"/>
        </p:xfrm>
        <a:graphic>
          <a:graphicData uri="http://schemas.openxmlformats.org/drawingml/2006/table">
            <a:tbl>
              <a:tblPr firstRow="1" bandRow="1"/>
              <a:tblGrid>
                <a:gridCol w="1272068">
                  <a:extLst>
                    <a:ext uri="{9D8B030D-6E8A-4147-A177-3AD203B41FA5}">
                      <a16:colId xmlns:a16="http://schemas.microsoft.com/office/drawing/2014/main" xmlns="" val="874570865"/>
                    </a:ext>
                  </a:extLst>
                </a:gridCol>
                <a:gridCol w="1356873">
                  <a:extLst>
                    <a:ext uri="{9D8B030D-6E8A-4147-A177-3AD203B41FA5}">
                      <a16:colId xmlns:a16="http://schemas.microsoft.com/office/drawing/2014/main" xmlns="" val="188814474"/>
                    </a:ext>
                  </a:extLst>
                </a:gridCol>
                <a:gridCol w="1356873">
                  <a:extLst>
                    <a:ext uri="{9D8B030D-6E8A-4147-A177-3AD203B41FA5}">
                      <a16:colId xmlns:a16="http://schemas.microsoft.com/office/drawing/2014/main" xmlns="" val="1058412792"/>
                    </a:ext>
                  </a:extLst>
                </a:gridCol>
                <a:gridCol w="1441678">
                  <a:extLst>
                    <a:ext uri="{9D8B030D-6E8A-4147-A177-3AD203B41FA5}">
                      <a16:colId xmlns:a16="http://schemas.microsoft.com/office/drawing/2014/main" xmlns="" val="2070901317"/>
                    </a:ext>
                  </a:extLst>
                </a:gridCol>
              </a:tblGrid>
              <a:tr h="499872">
                <a:tc>
                  <a:txBody>
                    <a:bodyPr/>
                    <a:lstStyle/>
                    <a:p>
                      <a:pPr algn="l" fontAlgn="t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26.out.2019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3.fev.2020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01.jan.2021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7649982"/>
                  </a:ext>
                </a:extLst>
              </a:tr>
              <a:tr h="323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 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04946"/>
                  </a:ext>
                </a:extLst>
              </a:tr>
              <a:tr h="323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 PSD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5670218"/>
                  </a:ext>
                </a:extLst>
              </a:tr>
              <a:tr h="323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 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6146105"/>
                  </a:ext>
                </a:extLst>
              </a:tr>
              <a:tr h="323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 PCP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9088639"/>
                  </a:ext>
                </a:extLst>
              </a:tr>
              <a:tr h="323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 CDS-PP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8836027"/>
                  </a:ext>
                </a:extLst>
              </a:tr>
              <a:tr h="323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 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1998919"/>
                  </a:ext>
                </a:extLst>
              </a:tr>
              <a:tr h="323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 PEV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1375956"/>
                  </a:ext>
                </a:extLst>
              </a:tr>
              <a:tr h="323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 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288434"/>
                  </a:ext>
                </a:extLst>
              </a:tr>
              <a:tr h="323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 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299009"/>
                  </a:ext>
                </a:extLst>
              </a:tr>
              <a:tr h="3335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 Não Inscritos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4591361"/>
                  </a:ext>
                </a:extLst>
              </a:tr>
              <a:tr h="2646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 LIVRE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orpo)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55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577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23392" y="2956585"/>
            <a:ext cx="5116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98950" algn="l"/>
              </a:tabLst>
            </a:pPr>
            <a:r>
              <a:rPr lang="pt-PT" sz="3000" b="1" dirty="0">
                <a:solidFill>
                  <a:srgbClr val="CC0000"/>
                </a:solidFill>
                <a:latin typeface="Calibri (corpo)"/>
              </a:rPr>
              <a:t>Mandatos nas eleições para a AR, por género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423592" y="60442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62" name="Picture 14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8" y="1249948"/>
            <a:ext cx="176678" cy="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6419329"/>
              </p:ext>
            </p:extLst>
          </p:nvPr>
        </p:nvGraphicFramePr>
        <p:xfrm>
          <a:off x="6096000" y="1426626"/>
          <a:ext cx="4968551" cy="505467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445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8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5917">
                <a:tc row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Anos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Género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4" marR="46404" marT="46404" marB="46404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4" marR="46404" marT="46404" marB="464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Masculino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4" marR="46404" marT="46404" marB="464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Feminino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4" marR="46404" marT="46404" marB="4640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1975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250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231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1980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250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233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1983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232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1985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234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1987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250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231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185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181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59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2019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5" marR="55685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230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141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89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27843" marB="27843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2076" name="Picture 28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www.pordata.pt/Site/img/empty_16x16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266" y="24203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6870512" y="6621938"/>
            <a:ext cx="34195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en-US" sz="8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Fontes/Entidades: Assembleia da República, PORDATA (</a:t>
            </a:r>
            <a:r>
              <a:rPr lang="en-GB" sz="8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2019-10-24)</a:t>
            </a:r>
            <a:r>
              <a:rPr lang="en-GB" altLang="en-US" sz="8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2143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34284" y="1907535"/>
            <a:ext cx="10297144" cy="4216539"/>
          </a:xfrm>
          <a:prstGeom prst="rect">
            <a:avLst/>
          </a:prstGeom>
          <a:noFill/>
          <a:ln w="19050">
            <a:solidFill>
              <a:srgbClr val="66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rgbClr val="CC0000"/>
                </a:solidFill>
              </a:rPr>
              <a:t>Competências da Assembleia da República</a:t>
            </a:r>
          </a:p>
          <a:p>
            <a:pPr algn="ctr"/>
            <a:endParaRPr lang="pt-PT" sz="2400" b="1" dirty="0">
              <a:solidFill>
                <a:srgbClr val="CC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400" dirty="0"/>
              <a:t>Função legislativa;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400" dirty="0"/>
              <a:t>Função de controlo e de fiscalização;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400" dirty="0"/>
              <a:t>Função de representação;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400" dirty="0"/>
              <a:t>Função eletiva e de criação de determinados órgãos.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97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90268" y="2318103"/>
            <a:ext cx="10585175" cy="3477875"/>
          </a:xfrm>
          <a:prstGeom prst="rect">
            <a:avLst/>
          </a:prstGeom>
          <a:noFill/>
          <a:ln w="19050">
            <a:solidFill>
              <a:srgbClr val="66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rgbClr val="CC0000"/>
                </a:solidFill>
              </a:rPr>
              <a:t>Presidente da Assembleia da República</a:t>
            </a:r>
            <a:endParaRPr lang="pt-PT" sz="2800" b="1" dirty="0">
              <a:solidFill>
                <a:srgbClr val="CC0000"/>
              </a:solidFill>
            </a:endParaRPr>
          </a:p>
          <a:p>
            <a:pPr algn="just"/>
            <a:endParaRPr lang="pt-PT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400" dirty="0"/>
              <a:t>É </a:t>
            </a:r>
            <a:r>
              <a:rPr lang="pt-PT" sz="2400" b="1" dirty="0"/>
              <a:t>eleito por maioria absoluta dos Deputados</a:t>
            </a:r>
            <a:r>
              <a:rPr lang="pt-PT" sz="2400" dirty="0"/>
              <a:t>, no início de cada Legislatura;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400" dirty="0"/>
              <a:t>Representa a Assembleia da República e dirige e coordena os seus trabalhos;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400" dirty="0"/>
              <a:t>É a </a:t>
            </a:r>
            <a:r>
              <a:rPr lang="pt-PT" sz="2400" b="1" dirty="0"/>
              <a:t>segunda figura mais importante do Estado </a:t>
            </a:r>
            <a:r>
              <a:rPr lang="pt-PT" sz="2400" dirty="0"/>
              <a:t>e substitui o Presidente da República quando este não pode desempenhar as suas funções.</a:t>
            </a:r>
            <a:endParaRPr lang="pt-PT" sz="2800" b="1" dirty="0">
              <a:solidFill>
                <a:srgbClr val="B96F53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17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1424" y="2142728"/>
            <a:ext cx="10369151" cy="3893374"/>
          </a:xfrm>
          <a:prstGeom prst="rect">
            <a:avLst/>
          </a:prstGeom>
          <a:noFill/>
          <a:ln w="19050">
            <a:solidFill>
              <a:srgbClr val="66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7313" algn="ctr">
              <a:spcBef>
                <a:spcPts val="600"/>
              </a:spcBef>
              <a:spcAft>
                <a:spcPts val="2400"/>
              </a:spcAft>
            </a:pPr>
            <a:r>
              <a:rPr lang="fr-FR" sz="2800" b="1" dirty="0">
                <a:solidFill>
                  <a:srgbClr val="CC0000"/>
                </a:solidFill>
              </a:rPr>
              <a:t>Plenário</a:t>
            </a:r>
            <a:endParaRPr lang="pt-PT" sz="2800" b="1" dirty="0">
              <a:solidFill>
                <a:srgbClr val="CC0000"/>
              </a:solidFill>
            </a:endParaRPr>
          </a:p>
          <a:p>
            <a:pPr marL="544513" indent="-457200" algn="just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sz="2400" dirty="0"/>
              <a:t>Constituído por todos os Deputados, reunidos para debater assuntos importantes para o País e para discutir e votar as leis;</a:t>
            </a:r>
          </a:p>
          <a:p>
            <a:pPr marL="544513" indent="-457200" algn="just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sz="2400" dirty="0"/>
              <a:t>Só pode funcionar com a presença de, pelo menos, 1/5 dos Deputados em funções;</a:t>
            </a:r>
          </a:p>
          <a:p>
            <a:pPr marL="544513" indent="-457200" algn="just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sz="2400" dirty="0"/>
              <a:t>Reúne, habitualmente, três vezes por semana e as suas reuniões são abertas ao público.</a:t>
            </a:r>
          </a:p>
        </p:txBody>
      </p:sp>
    </p:spTree>
    <p:extLst>
      <p:ext uri="{BB962C8B-B14F-4D97-AF65-F5344CB8AC3E}">
        <p14:creationId xmlns:p14="http://schemas.microsoft.com/office/powerpoint/2010/main" xmlns="" val="193205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7368" y="1340768"/>
            <a:ext cx="11377264" cy="5493812"/>
          </a:xfrm>
          <a:prstGeom prst="rect">
            <a:avLst/>
          </a:prstGeom>
          <a:noFill/>
          <a:ln w="19050">
            <a:solidFill>
              <a:srgbClr val="66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rgbClr val="CC0000"/>
                </a:solidFill>
              </a:rPr>
              <a:t>Comissões Parlamentares</a:t>
            </a:r>
            <a:endParaRPr lang="pt-PT" sz="2800" b="1" dirty="0">
              <a:solidFill>
                <a:srgbClr val="CC0000"/>
              </a:solidFill>
            </a:endParaRPr>
          </a:p>
          <a:p>
            <a:pPr algn="just"/>
            <a:endParaRPr lang="pt-PT" sz="1700" dirty="0"/>
          </a:p>
          <a:p>
            <a:pPr algn="just"/>
            <a:r>
              <a:rPr lang="pt-PT" sz="1700" dirty="0"/>
              <a:t>São comissões especializadas em razão da matéria.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17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700" dirty="0"/>
              <a:t>Nesta Legislatura, foram constituídas 14 Comissões Permanentes:</a:t>
            </a:r>
          </a:p>
          <a:p>
            <a:pPr marL="628650" indent="-365125" algn="just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1.ª - Comissão de Assuntos Constitucionais, Direitos, Liberdades e Garantias </a:t>
            </a:r>
          </a:p>
          <a:p>
            <a:pPr marL="628650" indent="-365125" algn="just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2.ª - Comissão de Negócios Estrangeiros e Comunidades Portuguesas </a:t>
            </a:r>
          </a:p>
          <a:p>
            <a:pPr marL="628650" indent="-365125" algn="just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3.ª - Comissão de Defesa Nacional </a:t>
            </a:r>
          </a:p>
          <a:p>
            <a:pPr marL="628650" indent="-365125" algn="just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4.ª - Comissão de Assuntos Europeus </a:t>
            </a:r>
          </a:p>
          <a:p>
            <a:pPr marL="628650" indent="-365125" algn="just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5.ª - Comissão de Orçamento e Finanças </a:t>
            </a:r>
          </a:p>
          <a:p>
            <a:pPr marL="628650" indent="-365125" algn="just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6.ª - Comissão de Economia, Inovação, Obras Públicas e Habitação </a:t>
            </a:r>
          </a:p>
          <a:p>
            <a:pPr marL="628650" indent="-365125" algn="just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7.ª - Comissão de Agricultura e Mar </a:t>
            </a:r>
          </a:p>
          <a:p>
            <a:pPr marL="628650" indent="-365125" algn="just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8.ª - Comissão de Educação, Ciência, Juventude e Desporto </a:t>
            </a:r>
          </a:p>
          <a:p>
            <a:pPr marL="628650" indent="-365125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8.ª - Educação, Ciência, Juventude e Desporto</a:t>
            </a:r>
          </a:p>
          <a:p>
            <a:pPr marL="628650" indent="-365125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9.ª - Saúde</a:t>
            </a:r>
          </a:p>
          <a:p>
            <a:pPr marL="628650" indent="-365125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10.ª - Trabalho e Segurança Social</a:t>
            </a:r>
          </a:p>
          <a:p>
            <a:pPr marL="628650" indent="-365125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11.ª - Ambiente, Energia e Ordenamento do Território</a:t>
            </a:r>
          </a:p>
          <a:p>
            <a:pPr marL="628650" indent="-365125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12.ª - Cultura e Comunicação</a:t>
            </a:r>
          </a:p>
          <a:p>
            <a:pPr marL="628650" indent="-365125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13.ª - Administração Pública, Modernização Administrativa, Descentralização e Poder Local</a:t>
            </a:r>
          </a:p>
          <a:p>
            <a:pPr marL="628650" indent="-365125">
              <a:buFont typeface="Wingdings" panose="05000000000000000000" pitchFamily="2" charset="2"/>
              <a:buChar char="ü"/>
            </a:pPr>
            <a:r>
              <a:rPr lang="pt-PT" sz="1700" dirty="0">
                <a:cs typeface="Calibri" pitchFamily="34" charset="0"/>
              </a:rPr>
              <a:t>14.ª - Transparência e Estatuto dos Deputados</a:t>
            </a:r>
          </a:p>
        </p:txBody>
      </p:sp>
      <p:pic>
        <p:nvPicPr>
          <p:cNvPr id="2" name="Picture 1" descr="mais_verde_esc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is_verde_esc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ais_verde_esc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s_verde_esc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ais_verde_esc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is_verde_esc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ais_verde_esc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is_verde_esc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ais_verde_esc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is_verde_esc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mais_verde_esc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44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Personalizad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6600"/>
      </a:hlink>
      <a:folHlink>
        <a:srgbClr val="9966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B8245C5FA98A641B54FA090E4BAB5FE" ma:contentTypeVersion="1" ma:contentTypeDescription="Criar um novo documento." ma:contentTypeScope="" ma:versionID="692b09efa3f1c11de1e04609bba849a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20f20bdc7b16672ba298f38bb1791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de Início do Agendamento" ma:description="A Data de Início de Fim é uma coluna de site criada pela funcionalidade Publicação. É utilizada para indicar a data e a hora em que esta página será mostrada aos visitantes do site pela primeira vez." ma:hidden="true" ma:internalName="PublishingStartDate">
      <xsd:simpleType>
        <xsd:restriction base="dms:Unknown"/>
      </xsd:simpleType>
    </xsd:element>
    <xsd:element name="PublishingExpirationDate" ma:index="9" nillable="true" ma:displayName="Data de Fim do Agendamento" ma:description="A Data de Fim do Agendamento é uma coluna de site criada pela funcionalidade Publicação. É utilizada para indicar a data e a hora em que esta página deixará de ser mostrada aos visitantes do site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C55FBE-CB2A-47D9-BD42-997BAC18D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999E8D-7396-460D-A120-C7FEE04518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9D7A76-FF2E-493D-B011-6BBFB4707A2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Gotícula</Template>
  <TotalTime>70688</TotalTime>
  <Words>1045</Words>
  <Application>Microsoft Office PowerPoint</Application>
  <PresentationFormat>Personalizados</PresentationFormat>
  <Paragraphs>224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dos diapositivos</vt:lpstr>
      </vt:variant>
      <vt:variant>
        <vt:i4>20</vt:i4>
      </vt:variant>
    </vt:vector>
  </HeadingPairs>
  <TitlesOfParts>
    <vt:vector size="23" baseType="lpstr">
      <vt:lpstr>Tema do Office</vt:lpstr>
      <vt:lpstr>Modelo de apresentação personalizado</vt:lpstr>
      <vt:lpstr>1_Modelo de apresentação personalizado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</vt:vector>
  </TitlesOfParts>
  <Company>Assembleia da República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EPJ</dc:creator>
  <cp:lastModifiedBy>PC</cp:lastModifiedBy>
  <cp:revision>419</cp:revision>
  <cp:lastPrinted>2016-10-27T09:28:27Z</cp:lastPrinted>
  <dcterms:created xsi:type="dcterms:W3CDTF">2015-11-25T12:33:22Z</dcterms:created>
  <dcterms:modified xsi:type="dcterms:W3CDTF">2021-12-10T16:13:11Z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0x0101001B8245C5FA98A641B54FA090E4BAB5FE</vt:lpwstr>
  </property>
</Properties>
</file>